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71" r:id="rId4"/>
    <p:sldId id="273" r:id="rId5"/>
    <p:sldId id="264" r:id="rId6"/>
    <p:sldId id="270" r:id="rId7"/>
    <p:sldId id="263" r:id="rId8"/>
    <p:sldId id="266" r:id="rId9"/>
    <p:sldId id="267" r:id="rId10"/>
    <p:sldId id="269" r:id="rId11"/>
    <p:sldId id="272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71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85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1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6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9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300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03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86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6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DA5EB-B797-4C0A-B78B-D17C6C444F2D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7429-77F2-4EFF-A7E8-9823E86DC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0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11" y="1747"/>
            <a:ext cx="3933689" cy="25971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"/>
            <a:ext cx="5210311" cy="5141753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61148" y="3329652"/>
            <a:ext cx="3528392" cy="110251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3300"/>
                </a:solidFill>
              </a:rPr>
              <a:t>Организация приема </a:t>
            </a:r>
            <a:br>
              <a:rPr lang="ru-RU" sz="3200" b="1" dirty="0" smtClean="0">
                <a:solidFill>
                  <a:srgbClr val="FF3300"/>
                </a:solidFill>
              </a:rPr>
            </a:br>
            <a:r>
              <a:rPr lang="ru-RU" sz="3200" b="1" dirty="0" smtClean="0">
                <a:solidFill>
                  <a:srgbClr val="FF3300"/>
                </a:solidFill>
              </a:rPr>
              <a:t>в 1 класс</a:t>
            </a:r>
            <a:endParaRPr lang="ru-RU" sz="3200" b="1" dirty="0">
              <a:solidFill>
                <a:srgbClr val="FF33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2879" y="4587974"/>
            <a:ext cx="1884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+mj-lt"/>
              </a:rPr>
              <a:t>2023 -2024 учебный год</a:t>
            </a:r>
            <a:endParaRPr lang="ru-R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8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99592" y="411510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Нормативные правовые документы: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843558"/>
            <a:ext cx="7344816" cy="3600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Федеральный закон от 29.12.2012 №273-ФЗ «Об образовании в Российской Федерации»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Порядок приема граждан на обучение по образовательным программам начального общего, основного общего и среднего общего образования, утвержденный приказом Министерства образования и науки Российской Федерации от 02.09.2020 №458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Постановление Главного государственного санитарного врача Российской Федерации от 28.09.2020 №28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Письмо Управления </a:t>
            </a:r>
            <a:r>
              <a:rPr lang="ru-RU" sz="1600" dirty="0" err="1" smtClean="0"/>
              <a:t>Роспотребнадзора</a:t>
            </a:r>
            <a:r>
              <a:rPr lang="ru-RU" sz="1600" dirty="0" smtClean="0"/>
              <a:t> по РТ от 07.04.2022 №08/7157 «О приеме в образовательные организации»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Постановление Исполнительного комитета </a:t>
            </a:r>
            <a:r>
              <a:rPr lang="ru-RU" sz="1600" dirty="0" err="1" smtClean="0"/>
              <a:t>г.Казани</a:t>
            </a:r>
            <a:r>
              <a:rPr lang="ru-RU" sz="1600" dirty="0" smtClean="0"/>
              <a:t> от 07.03.2023 №678 «О закреплении муниципальных образовательных организаций за конкретными территориями города Казани»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600" dirty="0" smtClean="0"/>
              <a:t>Порядок приема на обучение по образовательным программам </a:t>
            </a:r>
            <a:r>
              <a:rPr lang="ru-RU" sz="1600" dirty="0" err="1" smtClean="0"/>
              <a:t>начвального</a:t>
            </a:r>
            <a:r>
              <a:rPr lang="ru-RU" sz="1600" dirty="0" smtClean="0"/>
              <a:t> общего образования МАОУ «Прогимназия № 360»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476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27584" y="557571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Прием заявлений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11760" y="1165126"/>
            <a:ext cx="7344816" cy="504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dirty="0" smtClean="0"/>
              <a:t>с 30 марта по 30 июня 2023 года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 descr="Календарь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07554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937" y="1799145"/>
            <a:ext cx="3540697" cy="24477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621295"/>
            <a:ext cx="4179859" cy="158509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1023" y="231639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План и график приема документов 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1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класс</a:t>
            </a:r>
          </a:p>
          <a:p>
            <a:pPr algn="ctr" fontAlgn="base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Втроник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с 14.00 до 18.00</a:t>
            </a:r>
          </a:p>
          <a:p>
            <a:pPr algn="ctr" fontAlgn="base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Четверг с 9.00 до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12.00</a:t>
            </a:r>
          </a:p>
          <a:p>
            <a:pPr algn="ctr" fontAlgn="base"/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МАОУ «Прогимназия №360»</a:t>
            </a:r>
          </a:p>
          <a:p>
            <a:pPr algn="ctr" fontAlgn="base"/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Ул.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Адоратского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8а</a:t>
            </a:r>
          </a:p>
          <a:p>
            <a:pPr algn="ctr" fontAlgn="base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Приемная, 2 этаж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9502"/>
            <a:ext cx="82809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Необходимо предоставить следующие документы: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sz="1600" dirty="0" smtClean="0"/>
              <a:t>Копию </a:t>
            </a:r>
            <a:r>
              <a:rPr lang="ru-RU" sz="1600" dirty="0"/>
              <a:t>документа, удостоверяющего личность родителя (законного представителя) ребенка</a:t>
            </a:r>
            <a:r>
              <a:rPr lang="ru-RU" sz="1600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Копию </a:t>
            </a:r>
            <a:r>
              <a:rPr lang="ru-RU" sz="1600" dirty="0"/>
              <a:t>свидетельства о рождении ребенка или документа, подтверждающего родство заявителя</a:t>
            </a:r>
            <a:r>
              <a:rPr lang="ru-RU" sz="1600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Копию </a:t>
            </a:r>
            <a:r>
              <a:rPr lang="ru-RU" sz="1600" dirty="0"/>
              <a:t>документа, подтверждающего установление опеки или попечительства (при необходимости</a:t>
            </a:r>
            <a:r>
              <a:rPr lang="ru-RU" sz="1600" dirty="0" smtClean="0"/>
              <a:t>);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Копию </a:t>
            </a:r>
            <a:r>
              <a:rPr lang="ru-RU" sz="1600" dirty="0"/>
              <a:t>документа о регистрации ребенка или поступающего по месту жительства или по месту пребывания на закрепленной территории или справку о приеме документов для оформления регистрации по месту жительства (в случае приема на обучение ребенка или поступающего, проживающего на закрепленной территории, или в случае использования права преимущественного приема на обучение по образовательным программам начального общего образования</a:t>
            </a:r>
            <a:r>
              <a:rPr lang="ru-RU" sz="1600" dirty="0" smtClean="0"/>
              <a:t>);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Справку </a:t>
            </a:r>
            <a:r>
              <a:rPr lang="ru-RU" sz="1600" dirty="0"/>
              <a:t>с места работы родителя(ей) (законного(</a:t>
            </a:r>
            <a:r>
              <a:rPr lang="ru-RU" sz="1600" dirty="0" err="1"/>
              <a:t>ых</a:t>
            </a:r>
            <a:r>
              <a:rPr lang="ru-RU" sz="1600" dirty="0"/>
              <a:t>) представителя(ей) ребенка (при наличии права внеочередного или первоочередного приема на обучение</a:t>
            </a:r>
            <a:r>
              <a:rPr lang="ru-RU" sz="1600" dirty="0" smtClean="0"/>
              <a:t>);</a:t>
            </a:r>
          </a:p>
          <a:p>
            <a:pPr marL="342900" indent="-342900">
              <a:buAutoNum type="arabicPeriod"/>
            </a:pPr>
            <a:r>
              <a:rPr lang="ru-RU" sz="1600" smtClean="0"/>
              <a:t>Копию </a:t>
            </a:r>
            <a:r>
              <a:rPr lang="ru-RU" sz="1600" dirty="0"/>
              <a:t>заключения психолого-медико-педагогической комиссии (при наличии). </a:t>
            </a:r>
          </a:p>
        </p:txBody>
      </p:sp>
    </p:spTree>
    <p:extLst>
      <p:ext uri="{BB962C8B-B14F-4D97-AF65-F5344CB8AC3E}">
        <p14:creationId xmlns:p14="http://schemas.microsoft.com/office/powerpoint/2010/main" val="416841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11771" y="276174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/>
              <a:t>Прием заявлений в электронном виде 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1131590"/>
            <a:ext cx="7344816" cy="331236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420" y="1114231"/>
            <a:ext cx="3960440" cy="374366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572590" y="1131590"/>
            <a:ext cx="1951738" cy="372630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12150" y="763166"/>
            <a:ext cx="2583904" cy="36842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err="1" smtClean="0"/>
              <a:t>Госуслуги</a:t>
            </a:r>
            <a:r>
              <a:rPr lang="ru-RU" sz="1600" b="1" dirty="0" smtClean="0"/>
              <a:t> РТ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355704" y="773809"/>
            <a:ext cx="2583904" cy="36842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err="1" smtClean="0"/>
              <a:t>Госуслуги</a:t>
            </a:r>
            <a:r>
              <a:rPr lang="ru-RU" sz="1600" b="1" dirty="0" smtClean="0"/>
              <a:t> РФ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07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99592" y="411510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Способы подачи заявления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91680" y="1116538"/>
            <a:ext cx="6408712" cy="252028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dirty="0" smtClean="0"/>
              <a:t>          в электронном виде посредством ЕПГУ Единый портал государственных и муниципальных услуг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       с использованием Государственной информационной системы Республики Татарстан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       лично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       почтовая связь</a:t>
            </a:r>
          </a:p>
          <a:p>
            <a:pPr algn="just"/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 descr="https://33.mchs.gov.ru/uploads/resize_cache/news/2021-10-15/6c82ccddd9fd369b6f445087d1d2677b__2000x20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0868"/>
            <a:ext cx="629347" cy="41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23" y="1866429"/>
            <a:ext cx="290683" cy="307137"/>
          </a:xfrm>
          <a:prstGeom prst="rect">
            <a:avLst/>
          </a:prstGeom>
        </p:spPr>
      </p:pic>
      <p:pic>
        <p:nvPicPr>
          <p:cNvPr id="7" name="Рисунок 6" descr="https://cdn-icons-png.flaticon.com/512/6734/673483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17772" y="3126302"/>
            <a:ext cx="294659" cy="2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Личная информация 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5" y="2557182"/>
            <a:ext cx="334516" cy="262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0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99592" y="411510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Городская комиссия по вопросу приема в 1 класс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69450"/>
              </p:ext>
            </p:extLst>
          </p:nvPr>
        </p:nvGraphicFramePr>
        <p:xfrm>
          <a:off x="827584" y="987574"/>
          <a:ext cx="7272807" cy="3493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39">
                  <a:extLst>
                    <a:ext uri="{9D8B030D-6E8A-4147-A177-3AD203B41FA5}">
                      <a16:colId xmlns:a16="http://schemas.microsoft.com/office/drawing/2014/main" val="2888480268"/>
                    </a:ext>
                  </a:extLst>
                </a:gridCol>
                <a:gridCol w="3776746">
                  <a:extLst>
                    <a:ext uri="{9D8B030D-6E8A-4147-A177-3AD203B41FA5}">
                      <a16:colId xmlns:a16="http://schemas.microsoft.com/office/drawing/2014/main" val="2636643978"/>
                    </a:ext>
                  </a:extLst>
                </a:gridCol>
                <a:gridCol w="1335822">
                  <a:extLst>
                    <a:ext uri="{9D8B030D-6E8A-4147-A177-3AD203B41FA5}">
                      <a16:colId xmlns:a16="http://schemas.microsoft.com/office/drawing/2014/main" val="3787545260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Место проведения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>
                          <a:effectLst/>
                        </a:rPr>
                        <a:t>Дата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Время работы комиссии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2875115977"/>
                  </a:ext>
                </a:extLst>
              </a:tr>
              <a:tr h="65201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ru-RU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 smtClean="0">
                          <a:effectLst/>
                        </a:rPr>
                        <a:t>школа </a:t>
                      </a:r>
                      <a:r>
                        <a:rPr lang="ru-RU" sz="900" dirty="0">
                          <a:effectLst/>
                        </a:rPr>
                        <a:t>№113 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22 марта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12 мая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16 августа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По предварительной записи по тел.: 223-23-77 (доб.66358)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>
                          <a:effectLst/>
                        </a:rPr>
                        <a:t>с 15.00 до 17.00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3166682439"/>
                  </a:ext>
                </a:extLst>
              </a:tr>
              <a:tr h="65201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ru-RU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 smtClean="0">
                          <a:effectLst/>
                        </a:rPr>
                        <a:t>школа </a:t>
                      </a:r>
                      <a:r>
                        <a:rPr lang="ru-RU" sz="900" dirty="0">
                          <a:effectLst/>
                        </a:rPr>
                        <a:t>№64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24 марта 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19 мая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18 августа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По предварительной записи по тел.: 223-23-75 (доб.66372)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 15.00 до 17.00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2968825500"/>
                  </a:ext>
                </a:extLst>
              </a:tr>
              <a:tr h="65201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ru-RU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 smtClean="0">
                          <a:effectLst/>
                        </a:rPr>
                        <a:t>школа </a:t>
                      </a:r>
                      <a:r>
                        <a:rPr lang="ru-RU" sz="900" dirty="0">
                          <a:effectLst/>
                        </a:rPr>
                        <a:t>№136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15 марта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2 июня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25 августа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По предварительной записи по тел.: 223-23-73 (доб.66366)  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 15.00 до 17.00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3852355528"/>
                  </a:ext>
                </a:extLst>
              </a:tr>
              <a:tr h="65201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2272030" algn="l"/>
                        </a:tabLst>
                      </a:pPr>
                      <a:endParaRPr lang="ru-RU" sz="900" dirty="0" smtClean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2272030" algn="l"/>
                        </a:tabLst>
                      </a:pPr>
                      <a:r>
                        <a:rPr lang="ru-RU" sz="900" dirty="0" smtClean="0">
                          <a:effectLst/>
                        </a:rPr>
                        <a:t>прогимназия </a:t>
                      </a:r>
                      <a:r>
                        <a:rPr lang="ru-RU" sz="900" dirty="0">
                          <a:effectLst/>
                        </a:rPr>
                        <a:t>№29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17 марта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9 июня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23 августа 2023 года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По предварительной записи по тел.: 223-23-76 (доб.66382)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 15.00 до 17.00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4127714396"/>
                  </a:ext>
                </a:extLst>
              </a:tr>
              <a:tr h="50040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Управление образования </a:t>
                      </a:r>
                      <a:r>
                        <a:rPr lang="ru-RU" sz="900" dirty="0" err="1">
                          <a:effectLst/>
                        </a:rPr>
                        <a:t>г.Казани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 err="1">
                          <a:effectLst/>
                        </a:rPr>
                        <a:t>Г.Казань</a:t>
                      </a:r>
                      <a:r>
                        <a:rPr lang="ru-RU" sz="900" dirty="0">
                          <a:effectLst/>
                        </a:rPr>
                        <a:t>, ул. </a:t>
                      </a:r>
                      <a:r>
                        <a:rPr lang="ru-RU" sz="900" dirty="0" err="1">
                          <a:effectLst/>
                        </a:rPr>
                        <a:t>Б.Красная</a:t>
                      </a:r>
                      <a:r>
                        <a:rPr lang="ru-RU" sz="900" dirty="0">
                          <a:effectLst/>
                        </a:rPr>
                        <a:t>, д.1 каб.309,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900" dirty="0">
                          <a:effectLst/>
                        </a:rPr>
                        <a:t>По предварительной записи по тел.: 223-23-80 (доб.66208)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 14.00 до 17.00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66" marR="34966" marT="0" marB="0"/>
                </a:tc>
                <a:extLst>
                  <a:ext uri="{0D108BD9-81ED-4DB2-BD59-A6C34878D82A}">
                    <a16:rowId xmlns:a16="http://schemas.microsoft.com/office/drawing/2014/main" val="2892522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85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99592" y="411510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Преимущественное право при приеме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140589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 (или) сестра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полнородные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неполнородные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усыновленные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(удочеренные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опекунами (попечителями) которых являются родители (законные представители) этого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ребенка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родителями (законными представителями) которых являются опекуны (попечители) этого ребенка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0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99592" y="411510"/>
            <a:ext cx="7056784" cy="4320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Первоочередное право при приеме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275606"/>
            <a:ext cx="7200800" cy="245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военнослужащих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ети сотрудников полиции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сотрудников органов внутренних дел, не являющихся сотрудниками полиции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ети сотрудников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имеющих специальные звания и проходящих службу в учреждениях и органах уголовно-исполнительной системы, органах принудительного исполнения Российской Федерации, федеральной противопожарной службе Государственной противопожарной службы и таможенных органах Российской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Федерации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1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79712" y="987574"/>
            <a:ext cx="5400600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5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71600" y="699542"/>
            <a:ext cx="7056784" cy="8640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Прием с 30 марта по 30 июня в Прогимназию</a:t>
            </a:r>
          </a:p>
          <a:p>
            <a:r>
              <a:rPr lang="ru-RU" sz="2000" dirty="0" smtClean="0"/>
              <a:t>(первая волна)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4027" y="2020667"/>
            <a:ext cx="7200800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преимущественное право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ервоочередное право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роживающие на закрепленной территории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9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0"/>
            <a:ext cx="4206154" cy="273630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 descr="http://qrcoder.ru/code/?https%3A%2F%2Fedu.tatar.ru%2Fnsav%2Fpage85892.htm%2Fpage3823197.htm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83518"/>
            <a:ext cx="24482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3291830"/>
            <a:ext cx="55350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 необходимой информацией Вы можете обратиться</a:t>
            </a:r>
          </a:p>
          <a:p>
            <a:r>
              <a:rPr lang="ru-RU" dirty="0" smtClean="0"/>
              <a:t> на сайт Прогимназии во вкладку «Прием в 1 класс»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537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863</TotalTime>
  <Words>621</Words>
  <Application>Microsoft Office PowerPoint</Application>
  <PresentationFormat>Экран (16:9)</PresentationFormat>
  <Paragraphs>101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Организация приема  в 1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user</dc:creator>
  <cp:lastModifiedBy>User</cp:lastModifiedBy>
  <cp:revision>53</cp:revision>
  <dcterms:created xsi:type="dcterms:W3CDTF">2022-04-30T08:33:14Z</dcterms:created>
  <dcterms:modified xsi:type="dcterms:W3CDTF">2023-03-23T12:25:04Z</dcterms:modified>
</cp:coreProperties>
</file>